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6858000" cy="9144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666" y="-86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077740" cy="469424"/>
          </a:xfrm>
          <a:prstGeom prst="rect">
            <a:avLst/>
          </a:prstGeom>
        </p:spPr>
        <p:txBody>
          <a:bodyPr vert="horz" lIns="96595" tIns="48295" rIns="96595" bIns="48295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8" y="2"/>
            <a:ext cx="3077740" cy="469424"/>
          </a:xfrm>
          <a:prstGeom prst="rect">
            <a:avLst/>
          </a:prstGeom>
        </p:spPr>
        <p:txBody>
          <a:bodyPr vert="horz" lIns="96595" tIns="48295" rIns="96595" bIns="48295" rtlCol="0"/>
          <a:lstStyle>
            <a:lvl1pPr algn="r">
              <a:defRPr sz="1300"/>
            </a:lvl1pPr>
          </a:lstStyle>
          <a:p>
            <a:fld id="{1AD0DF13-F227-4B04-964B-5CEDDA7A46BB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917425"/>
            <a:ext cx="3077740" cy="469424"/>
          </a:xfrm>
          <a:prstGeom prst="rect">
            <a:avLst/>
          </a:prstGeom>
        </p:spPr>
        <p:txBody>
          <a:bodyPr vert="horz" lIns="96595" tIns="48295" rIns="96595" bIns="48295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8" y="8917425"/>
            <a:ext cx="3077740" cy="469424"/>
          </a:xfrm>
          <a:prstGeom prst="rect">
            <a:avLst/>
          </a:prstGeom>
        </p:spPr>
        <p:txBody>
          <a:bodyPr vert="horz" lIns="96595" tIns="48295" rIns="96595" bIns="48295" rtlCol="0" anchor="b"/>
          <a:lstStyle>
            <a:lvl1pPr algn="r">
              <a:defRPr sz="1300"/>
            </a:lvl1pPr>
          </a:lstStyle>
          <a:p>
            <a:fld id="{1879E49B-035D-45B6-9D63-288475879F7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45E34-168B-45A4-AF1E-6D8DDD41C707}" type="datetimeFigureOut">
              <a:rPr lang="en-GB" smtClean="0"/>
              <a:pPr/>
              <a:t>20/08/2026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42BC3-5068-461E-AA23-D90ED7A437D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emf"/><Relationship Id="rId7" Type="http://schemas.openxmlformats.org/officeDocument/2006/relationships/hyperlink" Target="mailto:debbie.brightsparks@outlook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9711">
            <a:off x="211774" y="1164257"/>
            <a:ext cx="970254" cy="8396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0147" y="539552"/>
            <a:ext cx="599326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endParaRPr lang="en-GB" sz="1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sz="1200" dirty="0">
                <a:solidFill>
                  <a:srgbClr val="0070C0"/>
                </a:solidFill>
                <a:latin typeface="Arial Black" panose="020B0A04020102020204" pitchFamily="34" charset="0"/>
              </a:rPr>
              <a:t>Key Dates:</a:t>
            </a:r>
            <a:endParaRPr lang="en-GB" sz="14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Start of term – Monday 7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September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Half Term – 19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– 30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October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London Trip – Thursday 19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Christmas Play – Wednesday 16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&amp; Thursday 17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December @ 13.00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Christmas Party – Friday 18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December 10-13.00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70C0"/>
                </a:solidFill>
                <a:latin typeface="+mj-lt"/>
              </a:rPr>
              <a:t>End of term – Friday 18</a:t>
            </a:r>
            <a:r>
              <a:rPr lang="en-GB" sz="1200" baseline="30000" dirty="0">
                <a:solidFill>
                  <a:srgbClr val="0070C0"/>
                </a:solidFill>
                <a:latin typeface="+mj-lt"/>
              </a:rPr>
              <a:t>th</a:t>
            </a:r>
            <a:r>
              <a:rPr lang="en-GB" sz="1200" dirty="0">
                <a:solidFill>
                  <a:srgbClr val="0070C0"/>
                </a:solidFill>
                <a:latin typeface="+mj-lt"/>
              </a:rPr>
              <a:t> December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70C0"/>
              </a:solidFill>
              <a:latin typeface="Broadway" panose="04040905080B02020502" pitchFamily="82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043996"/>
              </p:ext>
            </p:extLst>
          </p:nvPr>
        </p:nvGraphicFramePr>
        <p:xfrm>
          <a:off x="260647" y="3110214"/>
          <a:ext cx="6410855" cy="178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71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78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Calibri" pitchFamily="34" charset="0"/>
                        </a:rPr>
                        <a:t>Hannah Wiltshire, Christy Holmes, Linda Johnson, Kat Corbyn, Michelle Keates, Bethan Cox, Lola Noyes &amp; Debbie Froud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71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Tues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Calibri" pitchFamily="34" charset="0"/>
                        </a:rPr>
                        <a:t>Hannah Wiltshire, Christy Holmes, Linda Johnson, Bianca Inwood, Char Fry, Kat Corbyn, Michelle Keates &amp; Bethan Cox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Hannah Wiltshire, Christy Holmes, Linda Johnson, Charlene Fry, Bianca Inwood, Bethan Cox, Lola Noyes &amp; Debbie Froud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1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Thurs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Michelle Keates, Linda Johnson, Charlene Fry, </a:t>
                      </a: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Bianca Inwood, </a:t>
                      </a: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Bethan Cox, Hannah Wiltshire &amp; Debbie Froud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71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alibri" pitchFamily="34" charset="0"/>
                        </a:rPr>
                        <a:t>Fri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Christy Holmes, Linda Johnson, Charlene Fry, Kat Corbyn, Bethan Cox, Lola Noyes &amp; Debbie Froud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801504" y="2835677"/>
            <a:ext cx="55078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70C0"/>
                </a:solidFill>
                <a:latin typeface="Arial Black" panose="020B0A04020102020204" pitchFamily="34" charset="0"/>
              </a:rPr>
              <a:t>Staff  Working  Days: </a:t>
            </a:r>
            <a:r>
              <a:rPr lang="en-GB" sz="1200" dirty="0">
                <a:solidFill>
                  <a:srgbClr val="0070C0"/>
                </a:solidFill>
                <a:latin typeface="Arial Black" panose="020B0A04020102020204" pitchFamily="34" charset="0"/>
              </a:rPr>
              <a:t>This can vary from time to time</a:t>
            </a:r>
            <a:r>
              <a:rPr lang="en-GB" sz="1200" dirty="0">
                <a:solidFill>
                  <a:srgbClr val="0070C0"/>
                </a:solidFill>
                <a:latin typeface="Broadway" panose="04040905080B02020502" pitchFamily="82" charset="0"/>
              </a:rPr>
              <a:t>:</a:t>
            </a:r>
          </a:p>
          <a:p>
            <a:pPr marL="285750" indent="-285750"/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</a:endParaRPr>
          </a:p>
          <a:p>
            <a:endParaRPr lang="en-GB" dirty="0">
              <a:solidFill>
                <a:srgbClr val="0070C0"/>
              </a:solidFill>
              <a:latin typeface="Broadway" panose="04040905080B020205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79569" y="4110335"/>
            <a:ext cx="498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35496"/>
            <a:ext cx="1149985" cy="8769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25168" y="59017"/>
            <a:ext cx="38884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  <a:latin typeface="Arial Black" panose="020B0A04020102020204" pitchFamily="34" charset="0"/>
              </a:rPr>
              <a:t>NEWSLETTER</a:t>
            </a:r>
          </a:p>
          <a:p>
            <a:pPr algn="ctr"/>
            <a:r>
              <a:rPr lang="en-GB" sz="1600" dirty="0">
                <a:solidFill>
                  <a:srgbClr val="0070C0"/>
                </a:solidFill>
                <a:latin typeface="Arial Black" panose="020B0A04020102020204" pitchFamily="34" charset="0"/>
              </a:rPr>
              <a:t>Autumn Term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47" y="5148064"/>
            <a:ext cx="352839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Arial Black" panose="020B0A04020102020204" pitchFamily="34" charset="0"/>
              </a:rPr>
              <a:t>Reminders</a:t>
            </a:r>
          </a:p>
          <a:p>
            <a:r>
              <a:rPr lang="en-GB" sz="1000" dirty="0">
                <a:solidFill>
                  <a:srgbClr val="0070C0"/>
                </a:solidFill>
                <a:latin typeface="Arial Black" panose="020B0A04020102020204" pitchFamily="34" charset="0"/>
              </a:rPr>
              <a:t>Fees are due on first of every invoiced month to avoid confusion</a:t>
            </a:r>
          </a:p>
          <a:p>
            <a:pPr>
              <a:buFont typeface="Arial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Please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Calibri" pitchFamily="34" charset="0"/>
              </a:rPr>
              <a:t>chop grapes &amp; olives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lengthways in lunches to avoid choking</a:t>
            </a:r>
          </a:p>
          <a:p>
            <a:pPr>
              <a:buFont typeface="Arial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Don’t forget </a:t>
            </a:r>
            <a:r>
              <a:rPr lang="en-GB" sz="1200" u="sng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Calibri" pitchFamily="34" charset="0"/>
              </a:rPr>
              <a:t>no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Calibri" pitchFamily="34" charset="0"/>
              </a:rPr>
              <a:t> chocolate or nuts including chocolate spread &amp; peanut butter</a:t>
            </a:r>
          </a:p>
          <a:p>
            <a:pPr>
              <a:buFont typeface="Arial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Provide suitable clothing for the weather. Apply sun cream before drop off </a:t>
            </a:r>
          </a:p>
          <a:p>
            <a:pPr>
              <a:buFont typeface="Arial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Please relay messages to the staff member taking your child or email Debbie.  </a:t>
            </a:r>
          </a:p>
          <a:p>
            <a:pPr>
              <a:buFont typeface="Arial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Please check emails for accident forms</a:t>
            </a:r>
          </a:p>
          <a:p>
            <a:r>
              <a:rPr lang="en-GB" sz="1200" dirty="0">
                <a:solidFill>
                  <a:srgbClr val="0070C0"/>
                </a:solidFill>
                <a:latin typeface="Arial Black" panose="020B0A04020102020204" pitchFamily="34" charset="0"/>
              </a:rPr>
              <a:t>Website</a:t>
            </a:r>
          </a:p>
          <a:p>
            <a:r>
              <a:rPr lang="en-GB" sz="1200" dirty="0"/>
              <a:t>Keep up to date with our website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We are on Facebook, please check us out &amp; write a review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Don’t forget to let us know any compliments, Complaints &amp; Suggestions. We value your feedback.</a:t>
            </a:r>
          </a:p>
          <a:p>
            <a:pPr algn="ctr"/>
            <a:r>
              <a:rPr lang="en-GB" sz="1200" dirty="0">
                <a:solidFill>
                  <a:srgbClr val="0070C0"/>
                </a:solidFill>
                <a:latin typeface="Calibri" pitchFamily="34" charset="0"/>
              </a:rPr>
              <a:t>If you feel your child would be interested in a certain                topic please let us know for our future planning.</a:t>
            </a:r>
          </a:p>
          <a:p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4624" y="971601"/>
            <a:ext cx="6768752" cy="14149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F4E91FDE-B11B-F66F-578B-2DEF6D6F4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88" y="8028384"/>
            <a:ext cx="1124744" cy="8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44624" y="2843808"/>
            <a:ext cx="6768752" cy="21602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4259727" y="6084168"/>
            <a:ext cx="2481641" cy="28083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utoShape 2" descr="imap://debbie%40brightsparksmontessori%2Eco%2Euk@imap.1und1.de:993/fetch%3EUID%3E/INBOX%3E76103?part=1.2&amp;type=image/jpeg&amp;filename=IMG_10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260648" y="5111978"/>
            <a:ext cx="3600400" cy="38403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Content Placeholder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70" y="7873551"/>
            <a:ext cx="767442" cy="730897"/>
          </a:xfrm>
          <a:prstGeom prst="rect">
            <a:avLst/>
          </a:prstGeom>
        </p:spPr>
      </p:pic>
      <p:pic>
        <p:nvPicPr>
          <p:cNvPr id="22" name="Picture 21" descr="Facebook_logo_vector-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36912" y="7459209"/>
            <a:ext cx="936104" cy="2811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87773" y="9042905"/>
            <a:ext cx="160646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Easter egg wrappers</a:t>
            </a:r>
          </a:p>
          <a:p>
            <a:pPr algn="ctr"/>
            <a:r>
              <a:rPr lang="en-GB" sz="1200" dirty="0"/>
              <a:t>Old baby bottles</a:t>
            </a:r>
          </a:p>
          <a:p>
            <a:pPr algn="ctr"/>
            <a:r>
              <a:rPr lang="en-GB" sz="1200" dirty="0"/>
              <a:t>Toilet rolls</a:t>
            </a:r>
          </a:p>
          <a:p>
            <a:pPr algn="ctr"/>
            <a:r>
              <a:rPr lang="en-GB" sz="1200" dirty="0"/>
              <a:t> </a:t>
            </a:r>
          </a:p>
        </p:txBody>
      </p:sp>
      <p:sp>
        <p:nvSpPr>
          <p:cNvPr id="11" name="AutoShape 6" descr="Image result for autumnal objects">
            <a:extLst>
              <a:ext uri="{FF2B5EF4-FFF2-40B4-BE49-F238E27FC236}">
                <a16:creationId xmlns:a16="http://schemas.microsoft.com/office/drawing/2014/main" id="{F3128256-C69B-4E65-8C76-343BBC599E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10" descr="Image result for father christmas">
            <a:extLst>
              <a:ext uri="{FF2B5EF4-FFF2-40B4-BE49-F238E27FC236}">
                <a16:creationId xmlns:a16="http://schemas.microsoft.com/office/drawing/2014/main" id="{9430CC7E-D339-48D1-963C-38A33F8FC3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457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D684F0-C9CF-487B-A1BC-CFB03FE650DD}"/>
              </a:ext>
            </a:extLst>
          </p:cNvPr>
          <p:cNvSpPr txBox="1"/>
          <p:nvPr/>
        </p:nvSpPr>
        <p:spPr>
          <a:xfrm>
            <a:off x="4331279" y="6300192"/>
            <a:ext cx="234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CC94B4-59D6-41FD-BBC9-97B504FB2C53}"/>
              </a:ext>
            </a:extLst>
          </p:cNvPr>
          <p:cNvSpPr/>
          <p:nvPr/>
        </p:nvSpPr>
        <p:spPr>
          <a:xfrm>
            <a:off x="4005064" y="5097542"/>
            <a:ext cx="2666438" cy="482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85CCBA-CA59-4338-BBF2-418A5D39D5DA}"/>
              </a:ext>
            </a:extLst>
          </p:cNvPr>
          <p:cNvSpPr txBox="1"/>
          <p:nvPr/>
        </p:nvSpPr>
        <p:spPr>
          <a:xfrm>
            <a:off x="4005069" y="5076056"/>
            <a:ext cx="26052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Please note our email address: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hlinkClick r:id="rId7"/>
              </a:rPr>
              <a:t>debbie.brightsparks@outlook.com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Please call 01276 677415 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if your child cannot attend</a:t>
            </a:r>
          </a:p>
        </p:txBody>
      </p:sp>
      <p:sp>
        <p:nvSpPr>
          <p:cNvPr id="9" name="AutoShape 2" descr="See the source image">
            <a:extLst>
              <a:ext uri="{FF2B5EF4-FFF2-40B4-BE49-F238E27FC236}">
                <a16:creationId xmlns:a16="http://schemas.microsoft.com/office/drawing/2014/main" id="{8B0F1F6B-DB1C-9902-5A6C-26AAC614FF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81400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AutoShape 4" descr="See the source image">
            <a:extLst>
              <a:ext uri="{FF2B5EF4-FFF2-40B4-BE49-F238E27FC236}">
                <a16:creationId xmlns:a16="http://schemas.microsoft.com/office/drawing/2014/main" id="{9DE0DF58-6AAA-46FC-C88F-094AF7FDE1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33800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AutoShape 6" descr="Image result for Kids Portfolio Catalog">
            <a:extLst>
              <a:ext uri="{FF2B5EF4-FFF2-40B4-BE49-F238E27FC236}">
                <a16:creationId xmlns:a16="http://schemas.microsoft.com/office/drawing/2014/main" id="{91FC8C1D-D9C2-0DF8-3971-1936591F65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86200" y="5029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197D2C-2D80-0087-726F-71CB8E207394}"/>
              </a:ext>
            </a:extLst>
          </p:cNvPr>
          <p:cNvSpPr txBox="1"/>
          <p:nvPr/>
        </p:nvSpPr>
        <p:spPr>
          <a:xfrm>
            <a:off x="6987460" y="10474121"/>
            <a:ext cx="525803" cy="72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494C82-54A5-B0B7-4B49-B5B385FD7E0F}"/>
              </a:ext>
            </a:extLst>
          </p:cNvPr>
          <p:cNvSpPr txBox="1"/>
          <p:nvPr/>
        </p:nvSpPr>
        <p:spPr>
          <a:xfrm>
            <a:off x="4581133" y="5826491"/>
            <a:ext cx="178646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70C0"/>
              </a:solidFill>
              <a:latin typeface="Broadway" panose="04040905080B02020502" pitchFamily="82" charset="0"/>
            </a:endParaRPr>
          </a:p>
          <a:p>
            <a:pPr algn="ctr"/>
            <a:endParaRPr lang="en-GB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GB" dirty="0">
                <a:solidFill>
                  <a:srgbClr val="0070C0"/>
                </a:solidFill>
                <a:latin typeface="Arial Black" panose="020B0A04020102020204" pitchFamily="34" charset="0"/>
              </a:rPr>
              <a:t>Remember</a:t>
            </a:r>
          </a:p>
          <a:p>
            <a:pPr algn="ctr"/>
            <a:r>
              <a:rPr lang="en-GB" sz="900" u="sng" dirty="0">
                <a:solidFill>
                  <a:srgbClr val="FF0000"/>
                </a:solidFill>
                <a:latin typeface="Arial Black" panose="020B0A04020102020204" pitchFamily="34" charset="0"/>
              </a:rPr>
              <a:t>Family Pictures </a:t>
            </a:r>
            <a:r>
              <a:rPr lang="en-GB" sz="900" u="sng" dirty="0">
                <a:solidFill>
                  <a:srgbClr val="0070C0"/>
                </a:solidFill>
                <a:latin typeface="Arial Black" panose="020B0A04020102020204" pitchFamily="34" charset="0"/>
              </a:rPr>
              <a:t>– </a:t>
            </a:r>
            <a:r>
              <a:rPr lang="en-GB" sz="900" dirty="0">
                <a:solidFill>
                  <a:srgbClr val="0070C0"/>
                </a:solidFill>
                <a:latin typeface="Arial Black" panose="020B0A04020102020204" pitchFamily="34" charset="0"/>
              </a:rPr>
              <a:t>send in first week</a:t>
            </a:r>
          </a:p>
          <a:p>
            <a:pPr algn="ctr"/>
            <a:r>
              <a:rPr lang="en-GB" sz="900" u="sng" dirty="0">
                <a:solidFill>
                  <a:srgbClr val="FF0000"/>
                </a:solidFill>
                <a:latin typeface="Arial Black" panose="020B0A04020102020204" pitchFamily="34" charset="0"/>
              </a:rPr>
              <a:t>Forest school </a:t>
            </a:r>
          </a:p>
          <a:p>
            <a:pPr algn="ctr"/>
            <a:r>
              <a:rPr lang="en-GB" sz="900" dirty="0">
                <a:solidFill>
                  <a:srgbClr val="0070C0"/>
                </a:solidFill>
                <a:latin typeface="Arial Black" panose="020B0A04020102020204" pitchFamily="34" charset="0"/>
              </a:rPr>
              <a:t>Ensure if your child has  suitable clothing. Debbie will advise which children.  </a:t>
            </a:r>
          </a:p>
          <a:p>
            <a:pPr algn="ctr"/>
            <a:r>
              <a:rPr lang="en-GB" sz="900" u="sng" dirty="0">
                <a:solidFill>
                  <a:srgbClr val="FF0000"/>
                </a:solidFill>
                <a:latin typeface="Arial Black" panose="020B0A04020102020204" pitchFamily="34" charset="0"/>
              </a:rPr>
              <a:t>All Children wear boots/trainers to school and leave named Crocs at school. </a:t>
            </a:r>
          </a:p>
          <a:p>
            <a:pPr algn="ctr"/>
            <a:endParaRPr lang="en-GB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5B7542B2-5A21-5F77-E477-9ABB779E4775}"/>
              </a:ext>
            </a:extLst>
          </p:cNvPr>
          <p:cNvSpPr/>
          <p:nvPr/>
        </p:nvSpPr>
        <p:spPr>
          <a:xfrm>
            <a:off x="44624" y="2395486"/>
            <a:ext cx="6768752" cy="4483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8A7627-0746-9368-FD60-D3DF756A48CC}"/>
              </a:ext>
            </a:extLst>
          </p:cNvPr>
          <p:cNvSpPr txBox="1"/>
          <p:nvPr/>
        </p:nvSpPr>
        <p:spPr>
          <a:xfrm>
            <a:off x="44624" y="2339752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Welcome to our new families joining Bright Sparks, here’s to a fab Autumn term.</a:t>
            </a:r>
          </a:p>
          <a:p>
            <a:pPr algn="ctr"/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Please note Mrs Johnson will be off this term. </a:t>
            </a: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75E55B-9955-203A-6BB7-D0EB232B1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880" y="8336954"/>
            <a:ext cx="659515" cy="50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2" descr="Neck tie Stock Photos, Royalty Free Neck tie Images | Depositphotos">
            <a:extLst>
              <a:ext uri="{FF2B5EF4-FFF2-40B4-BE49-F238E27FC236}">
                <a16:creationId xmlns:a16="http://schemas.microsoft.com/office/drawing/2014/main" id="{1BD8E993-6B14-FE5A-0075-F79D35D808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5181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PresentationFormat>On-screen Show (4:3)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Broadway</vt:lpstr>
      <vt:lpstr>Calibri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Debbie</dc:creator>
  <cp:lastModifiedBy>Debbie Froud</cp:lastModifiedBy>
  <cp:revision>66</cp:revision>
  <cp:lastPrinted>2026-08-20T11:46:24Z</cp:lastPrinted>
  <dcterms:created xsi:type="dcterms:W3CDTF">2011-10-20T14:20:42Z</dcterms:created>
  <dcterms:modified xsi:type="dcterms:W3CDTF">2026-08-20T13:16:23Z</dcterms:modified>
</cp:coreProperties>
</file>