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6" r:id="rId2"/>
  </p:sldIdLst>
  <p:sldSz cx="6858000" cy="9144000" type="screen4x3"/>
  <p:notesSz cx="6889750" cy="100218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666" y="1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85559" cy="501095"/>
          </a:xfrm>
          <a:prstGeom prst="rect">
            <a:avLst/>
          </a:prstGeom>
        </p:spPr>
        <p:txBody>
          <a:bodyPr vert="horz" lIns="96595" tIns="48295" rIns="96595" bIns="48295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02602" y="1"/>
            <a:ext cx="2985559" cy="501095"/>
          </a:xfrm>
          <a:prstGeom prst="rect">
            <a:avLst/>
          </a:prstGeom>
        </p:spPr>
        <p:txBody>
          <a:bodyPr vert="horz" lIns="96595" tIns="48295" rIns="96595" bIns="48295" rtlCol="0"/>
          <a:lstStyle>
            <a:lvl1pPr algn="r">
              <a:defRPr sz="1300"/>
            </a:lvl1pPr>
          </a:lstStyle>
          <a:p>
            <a:fld id="{1AD0DF13-F227-4B04-964B-5CEDDA7A46BB}" type="datetimeFigureOut">
              <a:rPr lang="en-GB" smtClean="0"/>
              <a:pPr/>
              <a:t>08/04/2026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" y="9519057"/>
            <a:ext cx="2985559" cy="501095"/>
          </a:xfrm>
          <a:prstGeom prst="rect">
            <a:avLst/>
          </a:prstGeom>
        </p:spPr>
        <p:txBody>
          <a:bodyPr vert="horz" lIns="96595" tIns="48295" rIns="96595" bIns="48295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02602" y="9519057"/>
            <a:ext cx="2985559" cy="501095"/>
          </a:xfrm>
          <a:prstGeom prst="rect">
            <a:avLst/>
          </a:prstGeom>
        </p:spPr>
        <p:txBody>
          <a:bodyPr vert="horz" lIns="96595" tIns="48295" rIns="96595" bIns="48295" rtlCol="0" anchor="b"/>
          <a:lstStyle>
            <a:lvl1pPr algn="r">
              <a:defRPr sz="1300"/>
            </a:lvl1pPr>
          </a:lstStyle>
          <a:p>
            <a:fld id="{1879E49B-035D-45B6-9D63-288475879F74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45E34-168B-45A4-AF1E-6D8DDD41C707}" type="datetimeFigureOut">
              <a:rPr lang="en-GB" smtClean="0"/>
              <a:pPr/>
              <a:t>08/04/2026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42BC3-5068-461E-AA23-D90ED7A437D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45E34-168B-45A4-AF1E-6D8DDD41C707}" type="datetimeFigureOut">
              <a:rPr lang="en-GB" smtClean="0"/>
              <a:pPr/>
              <a:t>08/04/2026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42BC3-5068-461E-AA23-D90ED7A437D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45E34-168B-45A4-AF1E-6D8DDD41C707}" type="datetimeFigureOut">
              <a:rPr lang="en-GB" smtClean="0"/>
              <a:pPr/>
              <a:t>08/04/2026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42BC3-5068-461E-AA23-D90ED7A437D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45E34-168B-45A4-AF1E-6D8DDD41C707}" type="datetimeFigureOut">
              <a:rPr lang="en-GB" smtClean="0"/>
              <a:pPr/>
              <a:t>08/04/2026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42BC3-5068-461E-AA23-D90ED7A437D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45E34-168B-45A4-AF1E-6D8DDD41C707}" type="datetimeFigureOut">
              <a:rPr lang="en-GB" smtClean="0"/>
              <a:pPr/>
              <a:t>08/04/2026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42BC3-5068-461E-AA23-D90ED7A437D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45E34-168B-45A4-AF1E-6D8DDD41C707}" type="datetimeFigureOut">
              <a:rPr lang="en-GB" smtClean="0"/>
              <a:pPr/>
              <a:t>08/04/2026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42BC3-5068-461E-AA23-D90ED7A437D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45E34-168B-45A4-AF1E-6D8DDD41C707}" type="datetimeFigureOut">
              <a:rPr lang="en-GB" smtClean="0"/>
              <a:pPr/>
              <a:t>08/04/2026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42BC3-5068-461E-AA23-D90ED7A437D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45E34-168B-45A4-AF1E-6D8DDD41C707}" type="datetimeFigureOut">
              <a:rPr lang="en-GB" smtClean="0"/>
              <a:pPr/>
              <a:t>08/04/2026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42BC3-5068-461E-AA23-D90ED7A437D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45E34-168B-45A4-AF1E-6D8DDD41C707}" type="datetimeFigureOut">
              <a:rPr lang="en-GB" smtClean="0"/>
              <a:pPr/>
              <a:t>08/04/2026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42BC3-5068-461E-AA23-D90ED7A437D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45E34-168B-45A4-AF1E-6D8DDD41C707}" type="datetimeFigureOut">
              <a:rPr lang="en-GB" smtClean="0"/>
              <a:pPr/>
              <a:t>08/04/2026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42BC3-5068-461E-AA23-D90ED7A437D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45E34-168B-45A4-AF1E-6D8DDD41C707}" type="datetimeFigureOut">
              <a:rPr lang="en-GB" smtClean="0"/>
              <a:pPr/>
              <a:t>08/04/2026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42BC3-5068-461E-AA23-D90ED7A437D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845E34-168B-45A4-AF1E-6D8DDD41C707}" type="datetimeFigureOut">
              <a:rPr lang="en-GB" smtClean="0"/>
              <a:pPr/>
              <a:t>08/04/2026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142BC3-5068-461E-AA23-D90ED7A437D7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2.emf"/><Relationship Id="rId7" Type="http://schemas.openxmlformats.org/officeDocument/2006/relationships/hyperlink" Target="mailto:debbie.brightsparks@outlook.com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799711">
            <a:off x="211774" y="1164257"/>
            <a:ext cx="970254" cy="83964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80147" y="539552"/>
            <a:ext cx="5993269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400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pPr algn="ctr"/>
            <a:endParaRPr lang="en-GB" sz="1400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pPr algn="ctr"/>
            <a:r>
              <a:rPr lang="en-GB" sz="1200" dirty="0">
                <a:solidFill>
                  <a:srgbClr val="0070C0"/>
                </a:solidFill>
                <a:latin typeface="Arial Black" panose="020B0A04020102020204" pitchFamily="34" charset="0"/>
              </a:rPr>
              <a:t>Key Dates:</a:t>
            </a:r>
            <a:endParaRPr lang="en-GB" sz="1400" dirty="0">
              <a:solidFill>
                <a:srgbClr val="0070C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70C0"/>
                </a:solidFill>
                <a:latin typeface="+mj-lt"/>
              </a:rPr>
              <a:t>Start of term – Monday 13</a:t>
            </a:r>
            <a:r>
              <a:rPr lang="en-GB" sz="1200" baseline="30000" dirty="0">
                <a:solidFill>
                  <a:srgbClr val="0070C0"/>
                </a:solidFill>
                <a:latin typeface="+mj-lt"/>
              </a:rPr>
              <a:t>th</a:t>
            </a:r>
            <a:r>
              <a:rPr lang="en-GB" sz="1200" dirty="0">
                <a:solidFill>
                  <a:srgbClr val="0070C0"/>
                </a:solidFill>
                <a:latin typeface="+mj-lt"/>
              </a:rPr>
              <a:t> April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70C0"/>
                </a:solidFill>
                <a:latin typeface="+mj-lt"/>
              </a:rPr>
              <a:t>Half Term – 25</a:t>
            </a:r>
            <a:r>
              <a:rPr lang="en-GB" sz="1200" baseline="30000" dirty="0">
                <a:solidFill>
                  <a:srgbClr val="0070C0"/>
                </a:solidFill>
                <a:latin typeface="+mj-lt"/>
              </a:rPr>
              <a:t>th</a:t>
            </a:r>
            <a:r>
              <a:rPr lang="en-GB" sz="1200" dirty="0">
                <a:solidFill>
                  <a:srgbClr val="0070C0"/>
                </a:solidFill>
                <a:latin typeface="+mj-lt"/>
              </a:rPr>
              <a:t> – 29</a:t>
            </a:r>
            <a:r>
              <a:rPr lang="en-GB" sz="1200" baseline="30000" dirty="0">
                <a:solidFill>
                  <a:srgbClr val="0070C0"/>
                </a:solidFill>
                <a:latin typeface="+mj-lt"/>
              </a:rPr>
              <a:t>th</a:t>
            </a:r>
            <a:r>
              <a:rPr lang="en-GB" sz="1200" dirty="0">
                <a:solidFill>
                  <a:srgbClr val="0070C0"/>
                </a:solidFill>
                <a:latin typeface="+mj-lt"/>
              </a:rPr>
              <a:t> May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70C0"/>
                </a:solidFill>
                <a:latin typeface="+mj-lt"/>
              </a:rPr>
              <a:t>Miller Ark – Farm visit @ Bright Sparks Thursday 16</a:t>
            </a:r>
            <a:r>
              <a:rPr lang="en-GB" sz="1200" baseline="30000" dirty="0">
                <a:solidFill>
                  <a:srgbClr val="0070C0"/>
                </a:solidFill>
                <a:latin typeface="+mj-lt"/>
              </a:rPr>
              <a:t>th</a:t>
            </a:r>
            <a:r>
              <a:rPr lang="en-GB" sz="1200" dirty="0">
                <a:solidFill>
                  <a:srgbClr val="0070C0"/>
                </a:solidFill>
                <a:latin typeface="+mj-lt"/>
              </a:rPr>
              <a:t> April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 err="1">
                <a:solidFill>
                  <a:srgbClr val="0070C0"/>
                </a:solidFill>
                <a:latin typeface="+mj-lt"/>
              </a:rPr>
              <a:t>Hobbledown</a:t>
            </a:r>
            <a:r>
              <a:rPr lang="en-GB" sz="1200" dirty="0">
                <a:solidFill>
                  <a:srgbClr val="0070C0"/>
                </a:solidFill>
                <a:latin typeface="+mj-lt"/>
              </a:rPr>
              <a:t> Trip – Friday 26</a:t>
            </a:r>
            <a:r>
              <a:rPr lang="en-GB" sz="1200" baseline="30000" dirty="0">
                <a:solidFill>
                  <a:srgbClr val="0070C0"/>
                </a:solidFill>
                <a:latin typeface="+mj-lt"/>
              </a:rPr>
              <a:t>th</a:t>
            </a:r>
            <a:r>
              <a:rPr lang="en-GB" sz="1200" dirty="0">
                <a:solidFill>
                  <a:srgbClr val="0070C0"/>
                </a:solidFill>
                <a:latin typeface="+mj-lt"/>
              </a:rPr>
              <a:t> June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70C0"/>
                </a:solidFill>
                <a:latin typeface="+mj-lt"/>
              </a:rPr>
              <a:t>Sports Day – Thursday 16</a:t>
            </a:r>
            <a:r>
              <a:rPr lang="en-GB" sz="1200" baseline="30000" dirty="0">
                <a:solidFill>
                  <a:srgbClr val="0070C0"/>
                </a:solidFill>
                <a:latin typeface="+mj-lt"/>
              </a:rPr>
              <a:t>th</a:t>
            </a:r>
            <a:r>
              <a:rPr lang="en-GB" sz="1200" dirty="0">
                <a:solidFill>
                  <a:srgbClr val="0070C0"/>
                </a:solidFill>
                <a:latin typeface="+mj-lt"/>
              </a:rPr>
              <a:t> July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70C0"/>
                </a:solidFill>
                <a:latin typeface="+mj-lt"/>
              </a:rPr>
              <a:t>End of term – Friday 27</a:t>
            </a:r>
            <a:r>
              <a:rPr lang="en-GB" sz="1200" baseline="30000" dirty="0">
                <a:solidFill>
                  <a:srgbClr val="0070C0"/>
                </a:solidFill>
                <a:latin typeface="+mj-lt"/>
              </a:rPr>
              <a:t>th</a:t>
            </a:r>
            <a:r>
              <a:rPr lang="en-GB" sz="1200" dirty="0">
                <a:solidFill>
                  <a:srgbClr val="0070C0"/>
                </a:solidFill>
                <a:latin typeface="+mj-lt"/>
              </a:rPr>
              <a:t> March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>
              <a:solidFill>
                <a:srgbClr val="0070C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>
              <a:solidFill>
                <a:srgbClr val="0070C0"/>
              </a:solidFill>
              <a:latin typeface="Broadway" panose="04040905080B02020502" pitchFamily="82" charset="0"/>
            </a:endParaRPr>
          </a:p>
        </p:txBody>
      </p:sp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1641208"/>
              </p:ext>
            </p:extLst>
          </p:nvPr>
        </p:nvGraphicFramePr>
        <p:xfrm>
          <a:off x="260647" y="3110214"/>
          <a:ext cx="6410855" cy="18218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63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445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7714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libri" pitchFamily="34" charset="0"/>
                        </a:rPr>
                        <a:t>Days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libri" pitchFamily="34" charset="0"/>
                        </a:rPr>
                        <a:t>Staff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3378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libri" pitchFamily="34" charset="0"/>
                        </a:rPr>
                        <a:t>Mon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itchFamily="34" charset="0"/>
                        </a:rPr>
                        <a:t>Hannah Wiltshire, Christy Holmes, Linda Johnson, Kat Corbyn, Michelle Keates, Bethan Cox &amp; Debbie Froud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7714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libri" pitchFamily="34" charset="0"/>
                        </a:rPr>
                        <a:t>Tues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Calibri" pitchFamily="34" charset="0"/>
                        </a:rPr>
                        <a:t>Hannah Wiltshire, Christy Holmes, Linda Johnson, Bianca Dalessandro, Char Fry, Kat Corbyn, Michelle Keates &amp; Bethan Cox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4324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libri" pitchFamily="34" charset="0"/>
                        </a:rPr>
                        <a:t>Wed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+mn-ea"/>
                          <a:cs typeface="+mn-cs"/>
                        </a:rPr>
                        <a:t>Hannah Wiltshire, Christy Holmes, Linda Johnson, Charlene Fry, Bianca Dalessandro, Bethan Cox &amp; Debbie Froud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7714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libri" pitchFamily="34" charset="0"/>
                        </a:rPr>
                        <a:t>Thurs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+mn-ea"/>
                          <a:cs typeface="+mn-cs"/>
                        </a:rPr>
                        <a:t>Michelle Keates, Linda Johnson, Charlene Fry, Bianca Dalessandro, Bethan Cox, Hannah Wiltshire &amp; Debbie Froud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7714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libri" pitchFamily="34" charset="0"/>
                        </a:rPr>
                        <a:t>Fri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+mn-ea"/>
                          <a:cs typeface="+mn-cs"/>
                        </a:rPr>
                        <a:t>Christy Holmes, Linda Johnson, Charlene Fry, Kat Corbyn, Bethan Cox &amp; Debbie Froud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801504" y="2835677"/>
            <a:ext cx="5507816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0070C0"/>
                </a:solidFill>
                <a:latin typeface="Arial Black" panose="020B0A04020102020204" pitchFamily="34" charset="0"/>
              </a:rPr>
              <a:t>Staff  Working  Days: </a:t>
            </a:r>
            <a:r>
              <a:rPr lang="en-GB" sz="1200" dirty="0">
                <a:solidFill>
                  <a:srgbClr val="0070C0"/>
                </a:solidFill>
                <a:latin typeface="Arial Black" panose="020B0A04020102020204" pitchFamily="34" charset="0"/>
              </a:rPr>
              <a:t>This can vary from time to time</a:t>
            </a:r>
            <a:r>
              <a:rPr lang="en-GB" sz="1200" dirty="0">
                <a:solidFill>
                  <a:srgbClr val="0070C0"/>
                </a:solidFill>
                <a:latin typeface="Broadway" panose="04040905080B02020502" pitchFamily="82" charset="0"/>
              </a:rPr>
              <a:t>:</a:t>
            </a:r>
          </a:p>
          <a:p>
            <a:pPr marL="285750" indent="-285750"/>
            <a:endParaRPr lang="en-GB" sz="1400" dirty="0">
              <a:solidFill>
                <a:schemeClr val="tx1">
                  <a:lumMod val="75000"/>
                  <a:lumOff val="25000"/>
                </a:schemeClr>
              </a:solidFill>
              <a:latin typeface="Broadway" panose="04040905080B02020502" pitchFamily="82" charset="0"/>
            </a:endParaRPr>
          </a:p>
          <a:p>
            <a:endParaRPr lang="en-GB" dirty="0">
              <a:solidFill>
                <a:srgbClr val="0070C0"/>
              </a:solidFill>
              <a:latin typeface="Broadway" panose="04040905080B02020502" pitchFamily="8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179569" y="4110335"/>
            <a:ext cx="49885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</a:t>
            </a:r>
          </a:p>
        </p:txBody>
      </p:sp>
      <p:pic>
        <p:nvPicPr>
          <p:cNvPr id="13" name="Picture 1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24" y="35496"/>
            <a:ext cx="1149985" cy="87693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625168" y="59017"/>
            <a:ext cx="388843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rgbClr val="0070C0"/>
                </a:solidFill>
                <a:latin typeface="Arial Black" panose="020B0A04020102020204" pitchFamily="34" charset="0"/>
              </a:rPr>
              <a:t>NEWSLETTER</a:t>
            </a:r>
          </a:p>
          <a:p>
            <a:pPr algn="ctr"/>
            <a:r>
              <a:rPr lang="en-GB" sz="1600" dirty="0">
                <a:solidFill>
                  <a:srgbClr val="0070C0"/>
                </a:solidFill>
                <a:latin typeface="Arial Black" panose="020B0A04020102020204" pitchFamily="34" charset="0"/>
              </a:rPr>
              <a:t>Summer Term 2026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60647" y="5148064"/>
            <a:ext cx="3528393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0070C0"/>
                </a:solidFill>
                <a:latin typeface="Arial Black" panose="020B0A04020102020204" pitchFamily="34" charset="0"/>
              </a:rPr>
              <a:t>Reminders</a:t>
            </a:r>
          </a:p>
          <a:p>
            <a:r>
              <a:rPr lang="en-GB" sz="1000" dirty="0">
                <a:solidFill>
                  <a:srgbClr val="0070C0"/>
                </a:solidFill>
                <a:latin typeface="Arial Black" panose="020B0A04020102020204" pitchFamily="34" charset="0"/>
              </a:rPr>
              <a:t>Fees are due on first of every invoiced month to avoid confusion</a:t>
            </a:r>
          </a:p>
          <a:p>
            <a:pPr>
              <a:buFont typeface="Arial" pitchFamily="34" charset="0"/>
              <a:buChar char="•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</a:rPr>
              <a:t>Please </a:t>
            </a: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00"/>
                </a:highlight>
                <a:latin typeface="Calibri" pitchFamily="34" charset="0"/>
              </a:rPr>
              <a:t>chop grapes &amp; olives </a:t>
            </a: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</a:rPr>
              <a:t>lengthways in lunches to avoid choking</a:t>
            </a:r>
          </a:p>
          <a:p>
            <a:pPr>
              <a:buFont typeface="Arial" pitchFamily="34" charset="0"/>
              <a:buChar char="•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</a:rPr>
              <a:t>Don’t forget </a:t>
            </a:r>
            <a:r>
              <a:rPr lang="en-GB" sz="1200" u="sng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00"/>
                </a:highlight>
                <a:latin typeface="Calibri" pitchFamily="34" charset="0"/>
              </a:rPr>
              <a:t>no</a:t>
            </a: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00"/>
                </a:highlight>
                <a:latin typeface="Calibri" pitchFamily="34" charset="0"/>
              </a:rPr>
              <a:t> chocolate or nuts including chocolate spread &amp; peanut butter</a:t>
            </a:r>
          </a:p>
          <a:p>
            <a:pPr>
              <a:buFont typeface="Arial" pitchFamily="34" charset="0"/>
              <a:buChar char="•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</a:rPr>
              <a:t>Provide suitable clothing for the weather. Apply sun cream before drop off </a:t>
            </a:r>
          </a:p>
          <a:p>
            <a:pPr>
              <a:buFont typeface="Arial" pitchFamily="34" charset="0"/>
              <a:buChar char="•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</a:rPr>
              <a:t>Please relay messages to the staff member taking your child or email Debbie.  </a:t>
            </a:r>
          </a:p>
          <a:p>
            <a:pPr>
              <a:buFont typeface="Arial" pitchFamily="34" charset="0"/>
              <a:buChar char="•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</a:rPr>
              <a:t>Please check emails for accident forms</a:t>
            </a:r>
          </a:p>
          <a:p>
            <a:r>
              <a:rPr lang="en-GB" sz="1200" dirty="0">
                <a:solidFill>
                  <a:srgbClr val="0070C0"/>
                </a:solidFill>
                <a:latin typeface="Arial Black" panose="020B0A04020102020204" pitchFamily="34" charset="0"/>
              </a:rPr>
              <a:t>Website</a:t>
            </a:r>
          </a:p>
          <a:p>
            <a:r>
              <a:rPr lang="en-GB" sz="1200" dirty="0"/>
              <a:t>Keep up to date with our website</a:t>
            </a:r>
            <a:endParaRPr lang="en-GB" sz="1200" dirty="0">
              <a:solidFill>
                <a:schemeClr val="tx1">
                  <a:lumMod val="75000"/>
                  <a:lumOff val="25000"/>
                </a:schemeClr>
              </a:solidFill>
              <a:latin typeface="Calibri" pitchFamily="34" charset="0"/>
            </a:endParaRPr>
          </a:p>
          <a:p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</a:rPr>
              <a:t>We are on Facebook, please check us out &amp; write a review</a:t>
            </a:r>
          </a:p>
          <a:p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</a:rPr>
              <a:t>Don’t forget to let us know any compliments, Complaints &amp; Suggestions. We value your feedback.</a:t>
            </a:r>
          </a:p>
          <a:p>
            <a:pPr algn="ctr"/>
            <a:r>
              <a:rPr lang="en-GB" sz="1200" dirty="0">
                <a:solidFill>
                  <a:srgbClr val="0070C0"/>
                </a:solidFill>
                <a:latin typeface="Calibri" pitchFamily="34" charset="0"/>
              </a:rPr>
              <a:t>If you feel your child would be interested in a certain                topic please let us know for our future planning.</a:t>
            </a:r>
          </a:p>
          <a:p>
            <a:endParaRPr lang="en-GB" sz="1400" dirty="0">
              <a:solidFill>
                <a:schemeClr val="tx1">
                  <a:lumMod val="75000"/>
                  <a:lumOff val="25000"/>
                </a:schemeClr>
              </a:solidFill>
              <a:latin typeface="Comic Sans MS" panose="030F0702030302020204" pitchFamily="66" charset="0"/>
            </a:endParaRPr>
          </a:p>
          <a:p>
            <a:endParaRPr lang="en-GB" dirty="0">
              <a:solidFill>
                <a:schemeClr val="tx1">
                  <a:lumMod val="75000"/>
                  <a:lumOff val="2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44624" y="971601"/>
            <a:ext cx="6768752" cy="141497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028" name="Picture 4" descr="See the source image">
            <a:extLst>
              <a:ext uri="{FF2B5EF4-FFF2-40B4-BE49-F238E27FC236}">
                <a16:creationId xmlns:a16="http://schemas.microsoft.com/office/drawing/2014/main" id="{F4E91FDE-B11B-F66F-578B-2DEF6D6F4E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2488" y="8028384"/>
            <a:ext cx="1124744" cy="8435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ounded Rectangle 18"/>
          <p:cNvSpPr/>
          <p:nvPr/>
        </p:nvSpPr>
        <p:spPr>
          <a:xfrm>
            <a:off x="44624" y="2843808"/>
            <a:ext cx="6768752" cy="216024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ounded Rectangle 19"/>
          <p:cNvSpPr/>
          <p:nvPr/>
        </p:nvSpPr>
        <p:spPr>
          <a:xfrm>
            <a:off x="4259727" y="6084168"/>
            <a:ext cx="2481641" cy="2808312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AutoShape 2" descr="imap://debbie%40brightsparksmontessori%2Eco%2Euk@imap.1und1.de:993/fetch%3EUID%3E/INBOX%3E76103?part=1.2&amp;type=image/jpeg&amp;filename=IMG_107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5" name="Rounded Rectangle 24"/>
          <p:cNvSpPr/>
          <p:nvPr/>
        </p:nvSpPr>
        <p:spPr>
          <a:xfrm>
            <a:off x="260648" y="5111978"/>
            <a:ext cx="3600400" cy="3840384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9" name="Content Placeholder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9670" y="7873551"/>
            <a:ext cx="767442" cy="730897"/>
          </a:xfrm>
          <a:prstGeom prst="rect">
            <a:avLst/>
          </a:prstGeom>
        </p:spPr>
      </p:pic>
      <p:pic>
        <p:nvPicPr>
          <p:cNvPr id="22" name="Picture 21" descr="Facebook_logo_vector-6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636912" y="7459209"/>
            <a:ext cx="936104" cy="28114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887773" y="9042905"/>
            <a:ext cx="160646" cy="8032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Easter egg wrappers</a:t>
            </a:r>
          </a:p>
          <a:p>
            <a:pPr algn="ctr"/>
            <a:r>
              <a:rPr lang="en-GB" sz="1200" dirty="0"/>
              <a:t>Old baby bottles</a:t>
            </a:r>
          </a:p>
          <a:p>
            <a:pPr algn="ctr"/>
            <a:r>
              <a:rPr lang="en-GB" sz="1200" dirty="0"/>
              <a:t>Toilet rolls</a:t>
            </a:r>
          </a:p>
          <a:p>
            <a:pPr algn="ctr"/>
            <a:r>
              <a:rPr lang="en-GB" sz="1200" dirty="0"/>
              <a:t> </a:t>
            </a:r>
          </a:p>
        </p:txBody>
      </p:sp>
      <p:sp>
        <p:nvSpPr>
          <p:cNvPr id="11" name="AutoShape 6" descr="Image result for autumnal objects">
            <a:extLst>
              <a:ext uri="{FF2B5EF4-FFF2-40B4-BE49-F238E27FC236}">
                <a16:creationId xmlns:a16="http://schemas.microsoft.com/office/drawing/2014/main" id="{F3128256-C69B-4E65-8C76-343BBC599EF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276600" y="441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" name="AutoShape 10" descr="Image result for father christmas">
            <a:extLst>
              <a:ext uri="{FF2B5EF4-FFF2-40B4-BE49-F238E27FC236}">
                <a16:creationId xmlns:a16="http://schemas.microsoft.com/office/drawing/2014/main" id="{9430CC7E-D339-48D1-963C-38A33F8FC30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429000" y="4572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6D684F0-C9CF-487B-A1BC-CFB03FE650DD}"/>
              </a:ext>
            </a:extLst>
          </p:cNvPr>
          <p:cNvSpPr txBox="1"/>
          <p:nvPr/>
        </p:nvSpPr>
        <p:spPr>
          <a:xfrm>
            <a:off x="4331279" y="6300192"/>
            <a:ext cx="2340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6CC94B4-59D6-41FD-BBC9-97B504FB2C53}"/>
              </a:ext>
            </a:extLst>
          </p:cNvPr>
          <p:cNvSpPr/>
          <p:nvPr/>
        </p:nvSpPr>
        <p:spPr>
          <a:xfrm>
            <a:off x="4005064" y="5097542"/>
            <a:ext cx="2666438" cy="48257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085CCBA-CA59-4338-BBF2-418A5D39D5DA}"/>
              </a:ext>
            </a:extLst>
          </p:cNvPr>
          <p:cNvSpPr txBox="1"/>
          <p:nvPr/>
        </p:nvSpPr>
        <p:spPr>
          <a:xfrm>
            <a:off x="4005069" y="5076056"/>
            <a:ext cx="260520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Please note our email address:</a:t>
            </a:r>
          </a:p>
          <a:p>
            <a:pPr algn="ctr"/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  <a:hlinkClick r:id="rId7"/>
              </a:rPr>
              <a:t>debbie.brightsparks@outlook.com</a:t>
            </a:r>
            <a:endParaRPr lang="en-GB" sz="12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2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Please call 01276 677415 </a:t>
            </a:r>
          </a:p>
          <a:p>
            <a:pPr algn="ctr"/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if your child </a:t>
            </a:r>
            <a:r>
              <a:rPr lang="en-GB" sz="1200">
                <a:solidFill>
                  <a:srgbClr val="FF0000"/>
                </a:solidFill>
                <a:latin typeface="Comic Sans MS" panose="030F0702030302020204" pitchFamily="66" charset="0"/>
              </a:rPr>
              <a:t>cannot attend</a:t>
            </a:r>
            <a:endParaRPr lang="en-GB" sz="1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AutoShape 2" descr="See the source image">
            <a:extLst>
              <a:ext uri="{FF2B5EF4-FFF2-40B4-BE49-F238E27FC236}">
                <a16:creationId xmlns:a16="http://schemas.microsoft.com/office/drawing/2014/main" id="{8B0F1F6B-DB1C-9902-5A6C-26AAC614FF2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581400" y="4724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" name="AutoShape 4" descr="See the source image">
            <a:extLst>
              <a:ext uri="{FF2B5EF4-FFF2-40B4-BE49-F238E27FC236}">
                <a16:creationId xmlns:a16="http://schemas.microsoft.com/office/drawing/2014/main" id="{9DE0DF58-6AAA-46FC-C88F-094AF7FDE19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733800" y="48768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6" name="AutoShape 6" descr="Image result for Kids Portfolio Catalog">
            <a:extLst>
              <a:ext uri="{FF2B5EF4-FFF2-40B4-BE49-F238E27FC236}">
                <a16:creationId xmlns:a16="http://schemas.microsoft.com/office/drawing/2014/main" id="{91FC8C1D-D9C2-0DF8-3971-1936591F658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86200" y="50292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2197D2C-2D80-0087-726F-71CB8E207394}"/>
              </a:ext>
            </a:extLst>
          </p:cNvPr>
          <p:cNvSpPr txBox="1"/>
          <p:nvPr/>
        </p:nvSpPr>
        <p:spPr>
          <a:xfrm>
            <a:off x="6987460" y="10474121"/>
            <a:ext cx="525803" cy="721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400" dirty="0">
              <a:solidFill>
                <a:schemeClr val="tx1">
                  <a:lumMod val="75000"/>
                  <a:lumOff val="25000"/>
                </a:schemeClr>
              </a:solidFill>
              <a:latin typeface="Calibri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D494C82-54A5-B0B7-4B49-B5B385FD7E0F}"/>
              </a:ext>
            </a:extLst>
          </p:cNvPr>
          <p:cNvSpPr txBox="1"/>
          <p:nvPr/>
        </p:nvSpPr>
        <p:spPr>
          <a:xfrm>
            <a:off x="4581133" y="5826491"/>
            <a:ext cx="1786464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>
              <a:solidFill>
                <a:srgbClr val="0070C0"/>
              </a:solidFill>
              <a:latin typeface="Broadway" panose="04040905080B02020502" pitchFamily="82" charset="0"/>
            </a:endParaRPr>
          </a:p>
          <a:p>
            <a:pPr algn="ctr"/>
            <a:endParaRPr lang="en-GB" sz="900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pPr algn="ctr"/>
            <a:r>
              <a:rPr lang="en-GB" dirty="0">
                <a:solidFill>
                  <a:srgbClr val="0070C0"/>
                </a:solidFill>
                <a:latin typeface="Arial Black" panose="020B0A04020102020204" pitchFamily="34" charset="0"/>
              </a:rPr>
              <a:t>Remember</a:t>
            </a:r>
          </a:p>
          <a:p>
            <a:pPr algn="ctr"/>
            <a:r>
              <a:rPr lang="en-GB" sz="900" u="sng" dirty="0">
                <a:solidFill>
                  <a:srgbClr val="0070C0"/>
                </a:solidFill>
                <a:latin typeface="Arial Black" panose="020B0A04020102020204" pitchFamily="34" charset="0"/>
              </a:rPr>
              <a:t>Forest school </a:t>
            </a:r>
          </a:p>
          <a:p>
            <a:pPr algn="ctr"/>
            <a:r>
              <a:rPr lang="en-GB" sz="900" dirty="0">
                <a:solidFill>
                  <a:srgbClr val="0070C0"/>
                </a:solidFill>
                <a:latin typeface="Arial Black" panose="020B0A04020102020204" pitchFamily="34" charset="0"/>
              </a:rPr>
              <a:t>Ensure if your child has  suitable clothing. Debbie will advise which children.  </a:t>
            </a:r>
          </a:p>
          <a:p>
            <a:pPr algn="ctr"/>
            <a:r>
              <a:rPr lang="en-GB" sz="900" u="sng" dirty="0">
                <a:solidFill>
                  <a:srgbClr val="0070C0"/>
                </a:solidFill>
                <a:latin typeface="Arial Black" panose="020B0A04020102020204" pitchFamily="34" charset="0"/>
              </a:rPr>
              <a:t>All Children wear boots/trainers to school and leave named Crocs at school. </a:t>
            </a:r>
          </a:p>
          <a:p>
            <a:pPr algn="ctr"/>
            <a:endParaRPr lang="en-GB" sz="9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Rounded Rectangle 3">
            <a:extLst>
              <a:ext uri="{FF2B5EF4-FFF2-40B4-BE49-F238E27FC236}">
                <a16:creationId xmlns:a16="http://schemas.microsoft.com/office/drawing/2014/main" id="{5B7542B2-5A21-5F77-E477-9ABB779E4775}"/>
              </a:ext>
            </a:extLst>
          </p:cNvPr>
          <p:cNvSpPr/>
          <p:nvPr/>
        </p:nvSpPr>
        <p:spPr>
          <a:xfrm>
            <a:off x="44624" y="2395486"/>
            <a:ext cx="6768752" cy="448322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B8A7627-0746-9368-FD60-D3DF756A48CC}"/>
              </a:ext>
            </a:extLst>
          </p:cNvPr>
          <p:cNvSpPr txBox="1"/>
          <p:nvPr/>
        </p:nvSpPr>
        <p:spPr>
          <a:xfrm>
            <a:off x="44624" y="2339752"/>
            <a:ext cx="66967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 Welcome to our new families joining Bright Sparks, here’s to a fab Summer term.</a:t>
            </a:r>
            <a:r>
              <a:rPr lang="en-GB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 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E75E55B-9955-203A-6BB7-D0EB232B19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7880" y="8336954"/>
            <a:ext cx="659515" cy="507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AutoShape 2" descr="Neck tie Stock Photos, Royalty Free Neck tie Images | Depositphotos">
            <a:extLst>
              <a:ext uri="{FF2B5EF4-FFF2-40B4-BE49-F238E27FC236}">
                <a16:creationId xmlns:a16="http://schemas.microsoft.com/office/drawing/2014/main" id="{1BD8E993-6B14-FE5A-0075-F79D35D8080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038600" y="5181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380</Words>
  <Application>Microsoft Office PowerPoint</Application>
  <PresentationFormat>On-screen Show (4:3)</PresentationFormat>
  <Paragraphs>53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Broadway</vt:lpstr>
      <vt:lpstr>Calibri</vt:lpstr>
      <vt:lpstr>Comic Sans MS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Debbie</dc:creator>
  <cp:lastModifiedBy>Debbie Froud</cp:lastModifiedBy>
  <cp:revision>63</cp:revision>
  <cp:lastPrinted>2026-01-01T16:59:45Z</cp:lastPrinted>
  <dcterms:created xsi:type="dcterms:W3CDTF">2011-10-20T14:20:42Z</dcterms:created>
  <dcterms:modified xsi:type="dcterms:W3CDTF">2026-04-08T14:08:25Z</dcterms:modified>
</cp:coreProperties>
</file>